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63" r:id="rId3"/>
    <p:sldId id="298" r:id="rId4"/>
    <p:sldId id="264" r:id="rId5"/>
    <p:sldId id="383" r:id="rId7"/>
    <p:sldId id="357" r:id="rId8"/>
    <p:sldId id="359" r:id="rId9"/>
    <p:sldId id="386" r:id="rId10"/>
    <p:sldId id="368" r:id="rId11"/>
    <p:sldId id="367" r:id="rId12"/>
    <p:sldId id="362" r:id="rId13"/>
    <p:sldId id="370" r:id="rId14"/>
    <p:sldId id="363" r:id="rId15"/>
    <p:sldId id="369" r:id="rId16"/>
    <p:sldId id="361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8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flipV="1">
            <a:off x="0" y="1028700"/>
            <a:ext cx="12192000" cy="5829300"/>
          </a:xfrm>
          <a:custGeom>
            <a:avLst/>
            <a:gdLst>
              <a:gd name="connsiteX0" fmla="*/ 12193057 w 12193057"/>
              <a:gd name="connsiteY0" fmla="*/ 5452886 h 5452886"/>
              <a:gd name="connsiteX1" fmla="*/ 12193057 w 12193057"/>
              <a:gd name="connsiteY1" fmla="*/ 0 h 5452886"/>
              <a:gd name="connsiteX2" fmla="*/ 0 w 12193057"/>
              <a:gd name="connsiteY2" fmla="*/ 0 h 5452886"/>
              <a:gd name="connsiteX3" fmla="*/ 0 w 12193057"/>
              <a:gd name="connsiteY3" fmla="*/ 3428572 h 5452886"/>
              <a:gd name="connsiteX4" fmla="*/ 369020 w 12193057"/>
              <a:gd name="connsiteY4" fmla="*/ 3370519 h 5452886"/>
              <a:gd name="connsiteX5" fmla="*/ 11869078 w 12193057"/>
              <a:gd name="connsiteY5" fmla="*/ 5316999 h 545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5452886">
                <a:moveTo>
                  <a:pt x="12193057" y="5452886"/>
                </a:moveTo>
                <a:lnTo>
                  <a:pt x="12193057" y="0"/>
                </a:lnTo>
                <a:lnTo>
                  <a:pt x="0" y="0"/>
                </a:lnTo>
                <a:lnTo>
                  <a:pt x="0" y="3428572"/>
                </a:lnTo>
                <a:lnTo>
                  <a:pt x="369020" y="3370519"/>
                </a:lnTo>
                <a:cubicBezTo>
                  <a:pt x="5088243" y="2688017"/>
                  <a:pt x="9283072" y="4242044"/>
                  <a:pt x="11869078" y="5316999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866900"/>
            <a:ext cx="12192000" cy="4991100"/>
          </a:xfrm>
          <a:custGeom>
            <a:avLst/>
            <a:gdLst>
              <a:gd name="connsiteX0" fmla="*/ 0 w 12193057"/>
              <a:gd name="connsiteY0" fmla="*/ 0 h 4991397"/>
              <a:gd name="connsiteX1" fmla="*/ 12193057 w 12193057"/>
              <a:gd name="connsiteY1" fmla="*/ 0 h 4991397"/>
              <a:gd name="connsiteX2" fmla="*/ 12193057 w 12193057"/>
              <a:gd name="connsiteY2" fmla="*/ 4991397 h 4991397"/>
              <a:gd name="connsiteX3" fmla="*/ 369020 w 12193057"/>
              <a:gd name="connsiteY3" fmla="*/ 3370519 h 4991397"/>
              <a:gd name="connsiteX4" fmla="*/ 0 w 12193057"/>
              <a:gd name="connsiteY4" fmla="*/ 3428572 h 499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57" h="4991397">
                <a:moveTo>
                  <a:pt x="0" y="0"/>
                </a:moveTo>
                <a:lnTo>
                  <a:pt x="12193057" y="0"/>
                </a:lnTo>
                <a:lnTo>
                  <a:pt x="12193057" y="4991397"/>
                </a:lnTo>
                <a:cubicBezTo>
                  <a:pt x="9668602" y="3925788"/>
                  <a:pt x="5402857" y="2642517"/>
                  <a:pt x="369020" y="3370519"/>
                </a:cubicBezTo>
                <a:lnTo>
                  <a:pt x="0" y="3428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BUSINESS POWERPOINT</a:t>
            </a:r>
            <a:endParaRPr lang="zh-CN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3976914"/>
            <a:ext cx="10515600" cy="1391555"/>
          </a:xfrm>
        </p:spPr>
        <p:txBody>
          <a:bodyPr anchor="b"/>
          <a:lstStyle>
            <a:lvl1pPr algn="l">
              <a:defRPr sz="4400">
                <a:solidFill>
                  <a:srgbClr val="286FA4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42485" y="5368470"/>
            <a:ext cx="10511315" cy="8382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2569F-F681-4BFE-9026-7AB13837E28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9D6FC-A920-4D49-8C8D-C7300A72DD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1553028"/>
            <a:ext cx="10515600" cy="456202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FFF7D-D0DD-4D33-AC9E-8B58775A9D8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9CBFA-5FD0-4B9A-8D9A-0370957820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7588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1E22F-D4F1-4C33-9F45-82AC3857D32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76725" y="2590800"/>
            <a:ext cx="6991350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23925" y="914400"/>
            <a:ext cx="1676400" cy="1676400"/>
          </a:xfrm>
          <a:prstGeom prst="rect">
            <a:avLst/>
          </a:prstGeom>
          <a:solidFill>
            <a:srgbClr val="FFFFFF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591675" y="4267200"/>
            <a:ext cx="1676400" cy="1676400"/>
          </a:xfrm>
          <a:prstGeom prst="rect">
            <a:avLst/>
          </a:prstGeom>
          <a:solidFill>
            <a:srgbClr val="087F92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2825" y="2743201"/>
            <a:ext cx="6639151" cy="1371600"/>
          </a:xfrm>
        </p:spPr>
        <p:txBody>
          <a:bodyPr/>
          <a:lstStyle>
            <a:lvl1pPr>
              <a:defRPr sz="3200">
                <a:solidFill>
                  <a:srgbClr val="087F9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E29D6-8334-437E-AA5D-7D1A94D22B5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070D7-3F5C-405F-BCC1-B9D604EC67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7588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40114"/>
            <a:ext cx="5181600" cy="453684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40114"/>
            <a:ext cx="5181600" cy="45368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61608-FBDF-4B7C-A788-86FB64A9460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FE865-4D19-4953-853C-DF0312876C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FA11B-B9C4-4451-AE0A-7FCDE45409B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F1D52-C01A-4B47-AB49-4FB82BD455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flipV="1">
            <a:off x="0" y="1028700"/>
            <a:ext cx="12192000" cy="5829300"/>
          </a:xfrm>
          <a:custGeom>
            <a:avLst/>
            <a:gdLst>
              <a:gd name="connsiteX0" fmla="*/ 12193057 w 12193057"/>
              <a:gd name="connsiteY0" fmla="*/ 5452886 h 5452886"/>
              <a:gd name="connsiteX1" fmla="*/ 12193057 w 12193057"/>
              <a:gd name="connsiteY1" fmla="*/ 0 h 5452886"/>
              <a:gd name="connsiteX2" fmla="*/ 0 w 12193057"/>
              <a:gd name="connsiteY2" fmla="*/ 0 h 5452886"/>
              <a:gd name="connsiteX3" fmla="*/ 0 w 12193057"/>
              <a:gd name="connsiteY3" fmla="*/ 3428572 h 5452886"/>
              <a:gd name="connsiteX4" fmla="*/ 369020 w 12193057"/>
              <a:gd name="connsiteY4" fmla="*/ 3370519 h 5452886"/>
              <a:gd name="connsiteX5" fmla="*/ 11869078 w 12193057"/>
              <a:gd name="connsiteY5" fmla="*/ 5316999 h 545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5452886">
                <a:moveTo>
                  <a:pt x="12193057" y="5452886"/>
                </a:moveTo>
                <a:lnTo>
                  <a:pt x="12193057" y="0"/>
                </a:lnTo>
                <a:lnTo>
                  <a:pt x="0" y="0"/>
                </a:lnTo>
                <a:lnTo>
                  <a:pt x="0" y="3428572"/>
                </a:lnTo>
                <a:lnTo>
                  <a:pt x="369020" y="3370519"/>
                </a:lnTo>
                <a:cubicBezTo>
                  <a:pt x="5088243" y="2688017"/>
                  <a:pt x="9283072" y="4242044"/>
                  <a:pt x="11869078" y="5316999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866900"/>
            <a:ext cx="12192000" cy="4991100"/>
          </a:xfrm>
          <a:custGeom>
            <a:avLst/>
            <a:gdLst>
              <a:gd name="connsiteX0" fmla="*/ 0 w 12193057"/>
              <a:gd name="connsiteY0" fmla="*/ 0 h 4991397"/>
              <a:gd name="connsiteX1" fmla="*/ 12193057 w 12193057"/>
              <a:gd name="connsiteY1" fmla="*/ 0 h 4991397"/>
              <a:gd name="connsiteX2" fmla="*/ 12193057 w 12193057"/>
              <a:gd name="connsiteY2" fmla="*/ 4991397 h 4991397"/>
              <a:gd name="connsiteX3" fmla="*/ 369020 w 12193057"/>
              <a:gd name="connsiteY3" fmla="*/ 3370519 h 4991397"/>
              <a:gd name="connsiteX4" fmla="*/ 0 w 12193057"/>
              <a:gd name="connsiteY4" fmla="*/ 3428572 h 499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57" h="4991397">
                <a:moveTo>
                  <a:pt x="0" y="0"/>
                </a:moveTo>
                <a:lnTo>
                  <a:pt x="12193057" y="0"/>
                </a:lnTo>
                <a:lnTo>
                  <a:pt x="12193057" y="4991397"/>
                </a:lnTo>
                <a:cubicBezTo>
                  <a:pt x="9668602" y="3925788"/>
                  <a:pt x="5402857" y="2642517"/>
                  <a:pt x="369020" y="3370519"/>
                </a:cubicBezTo>
                <a:lnTo>
                  <a:pt x="0" y="3428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BUSINESS POWERPOINT</a:t>
            </a:r>
            <a:endParaRPr lang="zh-CN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838200" y="3831770"/>
            <a:ext cx="10515599" cy="1522185"/>
          </a:xfrm>
        </p:spPr>
        <p:txBody>
          <a:bodyPr anchor="b"/>
          <a:lstStyle>
            <a:lvl1pPr algn="l">
              <a:defRPr sz="4800">
                <a:solidFill>
                  <a:srgbClr val="087F9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838200" y="5353956"/>
            <a:ext cx="10515600" cy="8382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4D92E-448C-4968-8AF1-0A417F84A04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01FB7-1206-4B80-AE72-1A01212B4D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867CD-F882-454B-9CDB-1D1671FBCA0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339CD-92AB-49E7-A409-34CE9C7CF5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246062"/>
            <a:ext cx="3932237" cy="741363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277256"/>
            <a:ext cx="6172200" cy="493463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843314"/>
            <a:ext cx="3932237" cy="437651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C3B52-1B54-47C1-B9A7-00614342B83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DB2AE-BA8A-4E3F-BF1B-C74896B117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9800" y="365125"/>
            <a:ext cx="15240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7630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10DC2-863B-4BB5-B342-F49400BC9DF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363BA-821B-42EF-8857-F7EE8B472A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D8068E8-51CC-447B-A947-B8F039CF050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D732419-74D4-4D46-B20B-D6012A74C43A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5.GIF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360045" y="382270"/>
            <a:ext cx="10481310" cy="1687195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CA" altLang="en-US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Computer Forensics with Image Processing and Steganography</a:t>
            </a:r>
            <a:r>
              <a:rPr lang="en-US" altLang="zh-CN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 </a:t>
            </a:r>
            <a:endParaRPr lang="en-US" altLang="zh-CN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08420" y="4223385"/>
            <a:ext cx="5134610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CA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charset="0"/>
                <a:cs typeface="Candara" panose="020E0502030303020204" charset="0"/>
              </a:rPr>
              <a:t>Presenters:</a:t>
            </a:r>
            <a:endParaRPr lang="en-CA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charset="0"/>
              <a:cs typeface="Candara" panose="020E0502030303020204" charset="0"/>
            </a:endParaRPr>
          </a:p>
          <a:p>
            <a:r>
              <a:rPr lang="en-CA" altLang="zh-CN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charset="0"/>
                <a:cs typeface="Candara" panose="020E0502030303020204" charset="0"/>
                <a:sym typeface="+mn-ea"/>
              </a:rPr>
              <a:t>Betrand Nnamdi 200392263 </a:t>
            </a:r>
            <a:endParaRPr lang="en-CA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charset="0"/>
              <a:cs typeface="Candara" panose="020E0502030303020204" charset="0"/>
            </a:endParaRPr>
          </a:p>
          <a:p>
            <a:r>
              <a:rPr lang="en-CA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charset="0"/>
                <a:cs typeface="Candara" panose="020E0502030303020204" charset="0"/>
              </a:rPr>
              <a:t>Chao Zhang 200383834</a:t>
            </a:r>
            <a:endParaRPr lang="en-CA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charset="0"/>
              <a:cs typeface="Candara" panose="020E0502030303020204" charset="0"/>
            </a:endParaRPr>
          </a:p>
          <a:p>
            <a:endParaRPr lang="en-CA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charset="0"/>
              <a:cs typeface="Candara" panose="020E0502030303020204" charset="0"/>
            </a:endParaRPr>
          </a:p>
          <a:p>
            <a:r>
              <a:rPr lang="en-CA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charset="0"/>
                <a:cs typeface="Candara" panose="020E0502030303020204" charset="0"/>
              </a:rPr>
              <a:t>Supervised by: Dr. Habib Louafi</a:t>
            </a:r>
            <a:endParaRPr lang="en-CA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A9D6FC-A920-4D49-8C8D-C7300A72DDA6}" type="slidenum">
              <a:rPr lang="zh-CN" altLang="en-US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8525" y="198120"/>
            <a:ext cx="5450840" cy="7588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6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 Implementation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34465" y="1584960"/>
            <a:ext cx="10795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>
                <a:latin typeface="Candara" panose="020E0502030303020204" charset="0"/>
                <a:cs typeface="Candara" panose="020E0502030303020204" charset="0"/>
              </a:rPr>
              <a:t>Set up:  </a:t>
            </a:r>
            <a:endParaRPr lang="en-CA" altLang="zh-CN" sz="2400">
              <a:latin typeface="Candara" panose="020E0502030303020204" charset="0"/>
              <a:cs typeface="Candara" panose="020E0502030303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4130" y="2287270"/>
            <a:ext cx="5386705" cy="3492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8525" y="198120"/>
            <a:ext cx="5450840" cy="7588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6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 Implementation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10665" y="1482725"/>
            <a:ext cx="16516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>
                <a:latin typeface="Candara" panose="020E0502030303020204" charset="0"/>
                <a:cs typeface="Candara" panose="020E0502030303020204" charset="0"/>
              </a:rPr>
              <a:t>Encryption:  </a:t>
            </a:r>
            <a:endParaRPr lang="en-CA" altLang="zh-CN" sz="2400">
              <a:latin typeface="Candara" panose="020E0502030303020204" charset="0"/>
              <a:cs typeface="Candara" panose="020E0502030303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0" y="2101215"/>
            <a:ext cx="7553325" cy="37001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8525" y="198120"/>
            <a:ext cx="5450840" cy="7588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6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 Implementation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84630" y="1465580"/>
            <a:ext cx="16516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>
                <a:latin typeface="Candara" panose="020E0502030303020204" charset="0"/>
                <a:cs typeface="Candara" panose="020E0502030303020204" charset="0"/>
              </a:rPr>
              <a:t>Encryption:  </a:t>
            </a:r>
            <a:endParaRPr lang="en-CA" altLang="zh-CN" sz="2400">
              <a:latin typeface="Candara" panose="020E0502030303020204" charset="0"/>
              <a:cs typeface="Candara" panose="020E050203030302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8525" y="1794510"/>
            <a:ext cx="5022850" cy="4167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8525" y="198120"/>
            <a:ext cx="5450840" cy="7588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6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 Implementation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34465" y="1450340"/>
            <a:ext cx="16795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>
                <a:latin typeface="Candara" panose="020E0502030303020204" charset="0"/>
                <a:cs typeface="Candara" panose="020E0502030303020204" charset="0"/>
              </a:rPr>
              <a:t>Decryption:  </a:t>
            </a:r>
            <a:endParaRPr lang="en-CA" altLang="zh-CN" sz="2400">
              <a:latin typeface="Candara" panose="020E0502030303020204" charset="0"/>
              <a:cs typeface="Candara" panose="020E0502030303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2174875"/>
            <a:ext cx="8162925" cy="3743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2200" y="281669"/>
            <a:ext cx="10515600" cy="7588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7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Conclusion &amp; 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Future Research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07745" y="1847850"/>
            <a:ext cx="497395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CA" altLang="zh-CN" sz="2400" dirty="0">
                <a:solidFill>
                  <a:schemeClr val="accent4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solidFill>
                  <a:schemeClr val="accent1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solidFill>
                  <a:schemeClr val="accent4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Now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solidFill>
                  <a:schemeClr val="accent2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solidFill>
                  <a:schemeClr val="accent1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solidFill>
                  <a:schemeClr val="accent4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▫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solidFill>
                  <a:schemeClr val="accent4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▫The concept of computer forensics</a:t>
            </a:r>
            <a:endParaRPr lang="en-CA" altLang="zh-CN" sz="2400" dirty="0">
              <a:solidFill>
                <a:srgbClr val="FF0000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solidFill>
                  <a:schemeClr val="accent1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solidFill>
                  <a:schemeClr val="accent1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The concept of image</a:t>
            </a:r>
            <a:r>
              <a:rPr lang="en-CA" altLang="zh-CN" sz="2400" dirty="0">
                <a:solidFill>
                  <a:schemeClr val="accent1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 processing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latin typeface="Arial" panose="020B0604020202020204" pitchFamily="3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solidFill>
                  <a:schemeClr val="accent2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Basic operations of steganography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latin typeface="Arial" panose="020B0604020202020204" pitchFamily="34" charset="0"/>
                <a:cs typeface="Candara" panose="020E0502030303020204" charset="0"/>
                <a:sym typeface="+mn-ea"/>
              </a:rPr>
              <a:t>▫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Practical implementation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90335" y="1847850"/>
            <a:ext cx="511746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CA" altLang="zh-CN" sz="2400" dirty="0">
                <a:solidFill>
                  <a:srgbClr val="FF0000"/>
                </a:solidFill>
                <a:latin typeface="Arial" panose="020B0604020202020204" pitchFamily="34" charset="0"/>
                <a:cs typeface="Candara" panose="020E0502030303020204" charset="0"/>
                <a:sym typeface="+mn-ea"/>
              </a:rPr>
              <a:t>▪</a:t>
            </a:r>
            <a:r>
              <a:rPr lang="en-CA" altLang="zh-CN" sz="2400" dirty="0">
                <a:solidFill>
                  <a:srgbClr val="00B050"/>
                </a:solidFill>
                <a:latin typeface="Arial" panose="020B0604020202020204" pitchFamily="34" charset="0"/>
                <a:cs typeface="Candara" panose="020E0502030303020204" charset="0"/>
                <a:sym typeface="+mn-ea"/>
              </a:rPr>
              <a:t>▪</a:t>
            </a:r>
            <a:r>
              <a:rPr lang="en-CA" altLang="zh-CN" sz="2400" dirty="0">
                <a:solidFill>
                  <a:srgbClr val="00B0F0"/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▪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  <a:sym typeface="+mn-ea"/>
              </a:rPr>
              <a:t>Future</a:t>
            </a:r>
            <a:r>
              <a:rPr lang="en-CA" altLang="zh-CN" sz="2400" dirty="0">
                <a:solidFill>
                  <a:srgbClr val="00B0F0"/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▪</a:t>
            </a:r>
            <a:r>
              <a:rPr lang="en-CA" altLang="zh-CN" sz="2400" dirty="0">
                <a:solidFill>
                  <a:srgbClr val="00B050"/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▪</a:t>
            </a:r>
            <a:r>
              <a:rPr lang="en-CA" altLang="zh-CN" sz="2400" dirty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  <a:sym typeface="+mn-ea"/>
              </a:rPr>
              <a:t>▪</a:t>
            </a:r>
            <a:endParaRPr lang="en-CA" altLang="zh-CN" sz="2400" dirty="0">
              <a:latin typeface="Arial" panose="020B0604020202020204" pitchFamily="34" charset="0"/>
              <a:cs typeface="Candara" panose="020E0502030303020204" charset="0"/>
              <a:sym typeface="+mn-ea"/>
            </a:endParaRPr>
          </a:p>
          <a:p>
            <a:pPr algn="l"/>
            <a:endParaRPr lang="en-CA" altLang="zh-CN" sz="2400" dirty="0">
              <a:latin typeface="Arial" panose="020B0604020202020204" pitchFamily="34" charset="0"/>
              <a:cs typeface="Candara" panose="020E0502030303020204" charset="0"/>
              <a:sym typeface="+mn-ea"/>
            </a:endParaRPr>
          </a:p>
          <a:p>
            <a:pPr algn="l"/>
            <a:r>
              <a:rPr lang="en-CA" altLang="zh-CN" sz="2400" dirty="0">
                <a:solidFill>
                  <a:srgbClr val="FF0000"/>
                </a:solidFill>
                <a:latin typeface="Arial" panose="020B0604020202020204" pitchFamily="34" charset="0"/>
                <a:cs typeface="Candara" panose="020E0502030303020204" charset="0"/>
                <a:sym typeface="+mn-ea"/>
              </a:rPr>
              <a:t>▪</a:t>
            </a:r>
            <a:r>
              <a:rPr lang="en-CA" sz="2400" dirty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Improve the</a:t>
            </a:r>
            <a:r>
              <a:rPr lang="en-CA" altLang="en-CA" sz="2400" dirty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 integrity</a:t>
            </a:r>
            <a:endParaRPr lang="en-CA" altLang="zh-CN" sz="2400" dirty="0">
              <a:solidFill>
                <a:srgbClr val="FF0000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solidFill>
                  <a:srgbClr val="00B050"/>
                </a:solidFill>
                <a:latin typeface="Arial" panose="020B0604020202020204" pitchFamily="34" charset="0"/>
                <a:cs typeface="Candara" panose="020E0502030303020204" charset="0"/>
                <a:sym typeface="+mn-ea"/>
              </a:rPr>
              <a:t>▪</a:t>
            </a:r>
            <a:r>
              <a:rPr lang="en-CA" altLang="zh-CN" sz="2400" dirty="0">
                <a:solidFill>
                  <a:srgbClr val="00B050"/>
                </a:solidFill>
                <a:latin typeface="Candara" panose="020E0502030303020204" charset="0"/>
                <a:cs typeface="Candara" panose="020E0502030303020204" charset="0"/>
              </a:rPr>
              <a:t>Increase the efficiency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solidFill>
                  <a:srgbClr val="00B0F0"/>
                </a:solidFill>
                <a:latin typeface="Arial" panose="020B0604020202020204" pitchFamily="34" charset="0"/>
                <a:cs typeface="Candara" panose="020E0502030303020204" charset="0"/>
                <a:sym typeface="+mn-ea"/>
              </a:rPr>
              <a:t>▪</a:t>
            </a:r>
            <a:r>
              <a:rPr lang="en-CA" altLang="zh-CN" sz="2400" dirty="0">
                <a:solidFill>
                  <a:srgbClr val="00B0F0"/>
                </a:solidFill>
                <a:latin typeface="Candara" panose="020E0502030303020204" charset="0"/>
                <a:cs typeface="Candara" panose="020E0502030303020204" charset="0"/>
              </a:rPr>
              <a:t>Compare it with other algorithms to modify some functions</a:t>
            </a:r>
            <a:endParaRPr lang="en-CA" altLang="zh-CN" sz="2400" dirty="0">
              <a:solidFill>
                <a:srgbClr val="00B0F0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3136900" y="0"/>
            <a:ext cx="9055100" cy="6858000"/>
          </a:xfrm>
          <a:custGeom>
            <a:avLst/>
            <a:gdLst>
              <a:gd name="connsiteX0" fmla="*/ 1673666 w 5378773"/>
              <a:gd name="connsiteY0" fmla="*/ 0 h 6858000"/>
              <a:gd name="connsiteX1" fmla="*/ 5378773 w 5378773"/>
              <a:gd name="connsiteY1" fmla="*/ 0 h 6858000"/>
              <a:gd name="connsiteX2" fmla="*/ 5378773 w 5378773"/>
              <a:gd name="connsiteY2" fmla="*/ 6858000 h 6858000"/>
              <a:gd name="connsiteX3" fmla="*/ 299569 w 5378773"/>
              <a:gd name="connsiteY3" fmla="*/ 6858000 h 6858000"/>
              <a:gd name="connsiteX4" fmla="*/ 238660 w 5378773"/>
              <a:gd name="connsiteY4" fmla="*/ 6643508 h 6858000"/>
              <a:gd name="connsiteX5" fmla="*/ 0 w 5378773"/>
              <a:gd name="connsiteY5" fmla="*/ 4748980 h 6858000"/>
              <a:gd name="connsiteX6" fmla="*/ 1506011 w 5378773"/>
              <a:gd name="connsiteY6" fmla="*/ 213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8773" h="6858000">
                <a:moveTo>
                  <a:pt x="1673666" y="0"/>
                </a:moveTo>
                <a:lnTo>
                  <a:pt x="5378773" y="0"/>
                </a:lnTo>
                <a:lnTo>
                  <a:pt x="5378773" y="6858000"/>
                </a:lnTo>
                <a:lnTo>
                  <a:pt x="299569" y="6858000"/>
                </a:lnTo>
                <a:lnTo>
                  <a:pt x="238660" y="6643508"/>
                </a:lnTo>
                <a:cubicBezTo>
                  <a:pt x="82861" y="6037967"/>
                  <a:pt x="0" y="5403150"/>
                  <a:pt x="0" y="4748980"/>
                </a:cubicBezTo>
                <a:cubicBezTo>
                  <a:pt x="0" y="3048138"/>
                  <a:pt x="560140" y="1478123"/>
                  <a:pt x="1506011" y="213344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3381375" y="0"/>
            <a:ext cx="8810625" cy="6858000"/>
          </a:xfrm>
          <a:custGeom>
            <a:avLst/>
            <a:gdLst>
              <a:gd name="connsiteX0" fmla="*/ 1673666 w 5378773"/>
              <a:gd name="connsiteY0" fmla="*/ 0 h 6858000"/>
              <a:gd name="connsiteX1" fmla="*/ 5378773 w 5378773"/>
              <a:gd name="connsiteY1" fmla="*/ 0 h 6858000"/>
              <a:gd name="connsiteX2" fmla="*/ 5378773 w 5378773"/>
              <a:gd name="connsiteY2" fmla="*/ 6858000 h 6858000"/>
              <a:gd name="connsiteX3" fmla="*/ 299569 w 5378773"/>
              <a:gd name="connsiteY3" fmla="*/ 6858000 h 6858000"/>
              <a:gd name="connsiteX4" fmla="*/ 238660 w 5378773"/>
              <a:gd name="connsiteY4" fmla="*/ 6643508 h 6858000"/>
              <a:gd name="connsiteX5" fmla="*/ 0 w 5378773"/>
              <a:gd name="connsiteY5" fmla="*/ 4748980 h 6858000"/>
              <a:gd name="connsiteX6" fmla="*/ 1506011 w 5378773"/>
              <a:gd name="connsiteY6" fmla="*/ 213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8773" h="6858000">
                <a:moveTo>
                  <a:pt x="1673666" y="0"/>
                </a:moveTo>
                <a:lnTo>
                  <a:pt x="5378773" y="0"/>
                </a:lnTo>
                <a:lnTo>
                  <a:pt x="5378773" y="6858000"/>
                </a:lnTo>
                <a:lnTo>
                  <a:pt x="299569" y="6858000"/>
                </a:lnTo>
                <a:lnTo>
                  <a:pt x="238660" y="6643508"/>
                </a:lnTo>
                <a:cubicBezTo>
                  <a:pt x="82861" y="6037967"/>
                  <a:pt x="0" y="5403150"/>
                  <a:pt x="0" y="4748980"/>
                </a:cubicBezTo>
                <a:cubicBezTo>
                  <a:pt x="0" y="3048138"/>
                  <a:pt x="560140" y="1478123"/>
                  <a:pt x="1506011" y="2133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Copyright Notice"/>
          <p:cNvSpPr/>
          <p:nvPr/>
        </p:nvSpPr>
        <p:spPr bwMode="auto">
          <a:xfrm>
            <a:off x="756285" y="556895"/>
            <a:ext cx="2625090" cy="89535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5400" b="1" cap="small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outline</a:t>
            </a:r>
            <a:endParaRPr lang="en-CA" altLang="en-US" sz="5400" b="1" cap="small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839653" y="136208"/>
            <a:ext cx="850900" cy="852487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179" name="文本框 16"/>
          <p:cNvSpPr>
            <a:spLocks noChangeArrowheads="1"/>
          </p:cNvSpPr>
          <p:nvPr/>
        </p:nvSpPr>
        <p:spPr bwMode="auto">
          <a:xfrm>
            <a:off x="5767706" y="271145"/>
            <a:ext cx="23882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Introduction</a:t>
            </a:r>
            <a:endParaRPr lang="en-CA" sz="32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961958" y="2749550"/>
            <a:ext cx="852487" cy="852488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800" b="1" dirty="0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CA" altLang="en-US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796858" y="3759835"/>
            <a:ext cx="852487" cy="852488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800" b="1" dirty="0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CA" altLang="en-US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16"/>
          <p:cNvSpPr>
            <a:spLocks noChangeArrowheads="1"/>
          </p:cNvSpPr>
          <p:nvPr/>
        </p:nvSpPr>
        <p:spPr bwMode="auto">
          <a:xfrm>
            <a:off x="4455797" y="1975485"/>
            <a:ext cx="37001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altLang="en-US" sz="3200" b="1" dirty="0" smtClean="0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Computer Forensics</a:t>
            </a:r>
            <a:endParaRPr lang="en-CA" altLang="en-US" sz="3200" b="1" dirty="0" smtClean="0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16"/>
          <p:cNvSpPr>
            <a:spLocks noChangeArrowheads="1"/>
          </p:cNvSpPr>
          <p:nvPr/>
        </p:nvSpPr>
        <p:spPr bwMode="auto">
          <a:xfrm>
            <a:off x="3930651" y="2934335"/>
            <a:ext cx="32111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Image Processing </a:t>
            </a:r>
            <a:endParaRPr lang="en-CA" sz="32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1" name="文本框 16"/>
          <p:cNvSpPr>
            <a:spLocks noChangeArrowheads="1"/>
          </p:cNvSpPr>
          <p:nvPr/>
        </p:nvSpPr>
        <p:spPr bwMode="auto">
          <a:xfrm>
            <a:off x="3814446" y="5944235"/>
            <a:ext cx="555180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Conclusion &amp; </a:t>
            </a:r>
            <a:r>
              <a:rPr lang="en-CA" sz="32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Future Research</a:t>
            </a:r>
            <a:endParaRPr lang="en-CA" sz="32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961958" y="5868670"/>
            <a:ext cx="852487" cy="852488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800" b="1" dirty="0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CA" altLang="en-US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339CD-92AB-49E7-A409-34CE9C7CF580}" type="slidenum">
              <a:rPr lang="zh-CN" altLang="en-US"/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457258" y="1840548"/>
            <a:ext cx="850900" cy="852487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8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CA" altLang="en-US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16"/>
          <p:cNvSpPr>
            <a:spLocks noChangeArrowheads="1"/>
          </p:cNvSpPr>
          <p:nvPr/>
        </p:nvSpPr>
        <p:spPr bwMode="auto">
          <a:xfrm>
            <a:off x="4989197" y="1183005"/>
            <a:ext cx="232092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altLang="en-US" sz="3200" b="1" dirty="0" smtClean="0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Background</a:t>
            </a:r>
            <a:endParaRPr lang="en-CA" altLang="en-US" sz="3200" b="1" dirty="0" smtClean="0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048443" y="988378"/>
            <a:ext cx="850900" cy="852487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800" b="1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CA" altLang="en-US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738438" y="4837430"/>
            <a:ext cx="852487" cy="852488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800" b="1" dirty="0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CA" altLang="en-US" sz="4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6"/>
          <p:cNvSpPr>
            <a:spLocks noChangeArrowheads="1"/>
          </p:cNvSpPr>
          <p:nvPr/>
        </p:nvSpPr>
        <p:spPr bwMode="auto">
          <a:xfrm>
            <a:off x="3649346" y="4919345"/>
            <a:ext cx="295973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Implementation</a:t>
            </a:r>
            <a:endParaRPr lang="en-CA" sz="32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19" name="文本框 16"/>
          <p:cNvSpPr>
            <a:spLocks noChangeArrowheads="1"/>
          </p:cNvSpPr>
          <p:nvPr/>
        </p:nvSpPr>
        <p:spPr bwMode="auto">
          <a:xfrm>
            <a:off x="3735706" y="3894455"/>
            <a:ext cx="28022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Steganography</a:t>
            </a:r>
            <a:endParaRPr lang="en-CA" sz="32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CA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1 Introduction</a:t>
            </a:r>
            <a:endParaRPr lang="en-CA" sz="4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838200" y="1807542"/>
            <a:ext cx="975487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A computer </a:t>
            </a:r>
            <a:r>
              <a:rPr lang="en-CA" altLang="zh-CN" sz="2400" b="1" dirty="0" smtClean="0">
                <a:latin typeface="Candara" panose="020E0502030303020204" charset="0"/>
                <a:cs typeface="Candara" panose="020E0502030303020204" charset="0"/>
              </a:rPr>
              <a:t>solves problems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, </a:t>
            </a:r>
            <a:r>
              <a:rPr lang="en-CA" altLang="zh-CN" sz="2400" b="1" dirty="0" smtClean="0">
                <a:latin typeface="Candara" panose="020E0502030303020204" charset="0"/>
                <a:cs typeface="Candara" panose="020E0502030303020204" charset="0"/>
              </a:rPr>
              <a:t>stores data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and </a:t>
            </a:r>
            <a:r>
              <a:rPr lang="en-CA" altLang="zh-CN" sz="2400" b="1" dirty="0" smtClean="0">
                <a:latin typeface="Candara" panose="020E0502030303020204" charset="0"/>
                <a:cs typeface="Candara" panose="020E0502030303020204" charset="0"/>
              </a:rPr>
              <a:t>retrieves data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.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Forensics involves using different</a:t>
            </a:r>
            <a:r>
              <a:rPr lang="en-CA" altLang="zh-CN" sz="2400" dirty="0" smtClean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 processes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and </a:t>
            </a:r>
            <a:r>
              <a:rPr lang="en-CA" altLang="zh-CN" sz="2400" dirty="0" smtClean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methods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to </a:t>
            </a:r>
            <a:r>
              <a:rPr lang="en-CA" altLang="zh-CN" sz="2400" dirty="0" smtClean="0">
                <a:solidFill>
                  <a:srgbClr val="0070C0"/>
                </a:solidFill>
                <a:latin typeface="Candara" panose="020E0502030303020204" charset="0"/>
                <a:cs typeface="Candara" panose="020E0502030303020204" charset="0"/>
              </a:rPr>
              <a:t>gather</a:t>
            </a:r>
            <a:endParaRPr lang="en-CA" altLang="zh-CN" sz="2400" dirty="0" smtClean="0">
              <a:solidFill>
                <a:srgbClr val="0070C0"/>
              </a:solidFill>
              <a:latin typeface="Candara" panose="020E0502030303020204" charset="0"/>
              <a:cs typeface="Candara" panose="020E0502030303020204" charset="0"/>
            </a:endParaRPr>
          </a:p>
          <a:p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    </a:t>
            </a:r>
            <a:r>
              <a:rPr lang="en-CA" altLang="zh-CN" sz="2400" dirty="0" smtClean="0">
                <a:solidFill>
                  <a:srgbClr val="0070C0"/>
                </a:solidFill>
                <a:latin typeface="Candara" panose="020E0502030303020204" charset="0"/>
                <a:cs typeface="Candara" panose="020E0502030303020204" charset="0"/>
              </a:rPr>
              <a:t>evidence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and</a:t>
            </a:r>
            <a:r>
              <a:rPr lang="en-CA" altLang="zh-CN" sz="2400" dirty="0" smtClean="0">
                <a:solidFill>
                  <a:srgbClr val="7030A0"/>
                </a:solidFill>
                <a:latin typeface="Candara" panose="020E0502030303020204" charset="0"/>
                <a:cs typeface="Candara" panose="020E0502030303020204" charset="0"/>
              </a:rPr>
              <a:t> solve crimes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.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First computer forensic technicians were</a:t>
            </a:r>
            <a:r>
              <a:rPr lang="en-CA" altLang="zh-CN" sz="2400" dirty="0" smtClean="0">
                <a:solidFill>
                  <a:schemeClr val="accent4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 law enforcement officers 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who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    were also </a:t>
            </a:r>
            <a:r>
              <a:rPr lang="en-CA" altLang="zh-CN" sz="2400" dirty="0" smtClean="0">
                <a:solidFill>
                  <a:srgbClr val="00B050"/>
                </a:solidFill>
                <a:latin typeface="Candara" panose="020E0502030303020204" charset="0"/>
                <a:cs typeface="Candara" panose="020E0502030303020204" charset="0"/>
              </a:rPr>
              <a:t>computer hobbyists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.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First crime cases involving computers were recorded in the 1970s. These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   were mainly financial fraud.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CA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 Background</a:t>
            </a:r>
            <a:endParaRPr lang="en-CA" sz="4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645" y="2132330"/>
            <a:ext cx="5211445" cy="3914140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1278890" y="1471295"/>
            <a:ext cx="3882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dirty="0" smtClean="0">
                <a:latin typeface="Candara" panose="020E0502030303020204" charset="0"/>
                <a:cs typeface="Candara" panose="020E0502030303020204" charset="0"/>
              </a:rPr>
              <a:t>Evolution of cyber attacks</a:t>
            </a:r>
            <a:r>
              <a:rPr lang="en-CA" altLang="en-US" sz="2400" dirty="0" smtClean="0">
                <a:latin typeface="Candara" panose="020E0502030303020204" charset="0"/>
                <a:cs typeface="Candara" panose="020E0502030303020204" charset="0"/>
              </a:rPr>
              <a:t>:</a:t>
            </a:r>
            <a:endParaRPr lang="en-CA" altLang="en-US" sz="2400" dirty="0" smtClean="0">
              <a:latin typeface="Candara" panose="020E0502030303020204" charset="0"/>
              <a:cs typeface="Candara" panose="020E050203030302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63265" y="6195695"/>
            <a:ext cx="53473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CA" altLang="zh-CN" sz="1000">
                <a:latin typeface="Candara" panose="020E0502030303020204" charset="0"/>
                <a:cs typeface="Candara" panose="020E0502030303020204" charset="0"/>
              </a:rPr>
              <a:t>[</a:t>
            </a:r>
            <a:r>
              <a:rPr lang="zh-CN" altLang="en-US" sz="1000">
                <a:latin typeface="Candara" panose="020E0502030303020204" charset="0"/>
                <a:cs typeface="Candara" panose="020E0502030303020204" charset="0"/>
              </a:rPr>
              <a:t>https://www.itbusinessedge.com/slideshows/the-evolution-of-cyber-attacks-02.html</a:t>
            </a:r>
            <a:r>
              <a:rPr lang="en-CA" altLang="zh-CN" sz="1000">
                <a:latin typeface="Candara" panose="020E0502030303020204" charset="0"/>
                <a:cs typeface="Candara" panose="020E0502030303020204" charset="0"/>
              </a:rPr>
              <a:t>]</a:t>
            </a:r>
            <a:endParaRPr lang="en-CA" altLang="zh-CN" sz="1000">
              <a:latin typeface="Candara" panose="020E0502030303020204" charset="0"/>
              <a:cs typeface="Candara" panose="020E050203030302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CA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CA" altLang="en-US" sz="4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Computer Forensics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6" r="6682"/>
          <a:stretch>
            <a:fillRect/>
          </a:stretch>
        </p:blipFill>
        <p:spPr>
          <a:xfrm>
            <a:off x="8610600" y="1571625"/>
            <a:ext cx="2884805" cy="2162175"/>
          </a:xfrm>
          <a:prstGeom prst="rect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431077" y="1917519"/>
            <a:ext cx="7782560" cy="415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solidFill>
                  <a:schemeClr val="accent2"/>
                </a:solidFill>
                <a:latin typeface="Candara" panose="020E0502030303020204" charset="0"/>
                <a:cs typeface="Candara" panose="020E0502030303020204" charset="0"/>
              </a:rPr>
              <a:t>Obtain evidence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-&gt;</a:t>
            </a:r>
            <a:r>
              <a:rPr lang="en-CA" altLang="zh-CN" sz="2400" dirty="0" smtClean="0">
                <a:solidFill>
                  <a:schemeClr val="accent2">
                    <a:lumMod val="75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 Identify evidence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-&gt; </a:t>
            </a:r>
            <a:r>
              <a:rPr lang="en-CA" altLang="zh-CN" sz="2400" dirty="0" smtClean="0">
                <a:solidFill>
                  <a:srgbClr val="C00000"/>
                </a:solidFill>
                <a:latin typeface="Candara" panose="020E0502030303020204" charset="0"/>
                <a:cs typeface="Candara" panose="020E0502030303020204" charset="0"/>
              </a:rPr>
              <a:t>Analyze evidence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Widely used by </a:t>
            </a:r>
            <a:r>
              <a:rPr lang="en-CA" altLang="zh-CN" sz="2400" dirty="0" smtClean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law enforcement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in cases of </a:t>
            </a:r>
            <a:r>
              <a:rPr lang="en-CA" altLang="zh-CN" sz="2400" dirty="0" smtClean="0">
                <a:solidFill>
                  <a:srgbClr val="0070C0"/>
                </a:solidFill>
                <a:latin typeface="Candara" panose="020E0502030303020204" charset="0"/>
                <a:cs typeface="Candara" panose="020E0502030303020204" charset="0"/>
              </a:rPr>
              <a:t>cybercrime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     and other </a:t>
            </a:r>
            <a:r>
              <a:rPr lang="en-CA" altLang="zh-CN" sz="2400" dirty="0" smtClean="0">
                <a:solidFill>
                  <a:srgbClr val="7030A0"/>
                </a:solidFill>
                <a:latin typeface="Candara" panose="020E0502030303020204" charset="0"/>
                <a:cs typeface="Candara" panose="020E0502030303020204" charset="0"/>
              </a:rPr>
              <a:t>illegal activities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.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Media examined can include </a:t>
            </a:r>
            <a:r>
              <a:rPr lang="en-CA" altLang="zh-CN" sz="2400" dirty="0" smtClean="0">
                <a:solidFill>
                  <a:schemeClr val="accent4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hard drives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, </a:t>
            </a:r>
            <a:r>
              <a:rPr lang="en-CA" altLang="zh-CN" sz="2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mobile phones</a:t>
            </a:r>
            <a:endParaRPr lang="en-CA" altLang="zh-CN" sz="2400" dirty="0" smtClean="0">
              <a:solidFill>
                <a:schemeClr val="accent3">
                  <a:lumMod val="75000"/>
                </a:schemeClr>
              </a:solidFill>
              <a:latin typeface="Candara" panose="020E0502030303020204" charset="0"/>
              <a:cs typeface="Candara" panose="020E0502030303020204" charset="0"/>
            </a:endParaRPr>
          </a:p>
          <a:p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   etc.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Unless the media is </a:t>
            </a:r>
            <a:r>
              <a:rPr lang="en-CA" altLang="zh-CN" sz="2400" dirty="0" smtClean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completely destroyed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physically, 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   some information can usually still be recovered.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60" y="4389755"/>
            <a:ext cx="3762375" cy="18002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2200" y="281669"/>
            <a:ext cx="10515600" cy="7588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4 Image Processing 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6" name="文本框 8"/>
          <p:cNvSpPr txBox="1"/>
          <p:nvPr/>
        </p:nvSpPr>
        <p:spPr>
          <a:xfrm>
            <a:off x="627585" y="1947914"/>
            <a:ext cx="6983095" cy="415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Involves performing some operations on an image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To change its visual appearance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Extract information from the image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A computer image is made up of pixels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A pixel is made of 3 color components (</a:t>
            </a:r>
            <a:r>
              <a:rPr lang="en-CA" altLang="zh-CN" sz="2400" dirty="0" smtClean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R</a:t>
            </a:r>
            <a:r>
              <a:rPr lang="en-CA" altLang="zh-CN" sz="2400" dirty="0" smtClean="0">
                <a:solidFill>
                  <a:srgbClr val="00B050"/>
                </a:solidFill>
                <a:latin typeface="Candara" panose="020E0502030303020204" charset="0"/>
                <a:cs typeface="Candara" panose="020E0502030303020204" charset="0"/>
              </a:rPr>
              <a:t>G</a:t>
            </a:r>
            <a:r>
              <a:rPr lang="en-CA" altLang="zh-CN" sz="2400" dirty="0" smtClean="0">
                <a:solidFill>
                  <a:srgbClr val="0070C0"/>
                </a:solidFill>
                <a:latin typeface="Candara" panose="020E0502030303020204" charset="0"/>
                <a:cs typeface="Candara" panose="020E0502030303020204" charset="0"/>
              </a:rPr>
              <a:t>B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)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0965" y="1663065"/>
            <a:ext cx="4302760" cy="23634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940" y="4184015"/>
            <a:ext cx="3954145" cy="21723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2200" y="281669"/>
            <a:ext cx="10515600" cy="7588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5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 Steganography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6" name="文本框 8"/>
          <p:cNvSpPr txBox="1"/>
          <p:nvPr/>
        </p:nvSpPr>
        <p:spPr>
          <a:xfrm>
            <a:off x="1092200" y="1536700"/>
            <a:ext cx="56718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Steganography is used to hide secret data within </a:t>
            </a:r>
            <a:r>
              <a:rPr lang="en-CA" altLang="zh-CN" sz="2400" dirty="0" smtClean="0">
                <a:solidFill>
                  <a:srgbClr val="0070C0"/>
                </a:solidFill>
                <a:latin typeface="Candara" panose="020E0502030303020204" charset="0"/>
                <a:cs typeface="Candara" panose="020E0502030303020204" charset="0"/>
              </a:rPr>
              <a:t>a non-secret file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, </a:t>
            </a:r>
            <a:r>
              <a:rPr lang="en-CA" altLang="zh-CN" sz="2400" dirty="0" smtClean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image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 or </a:t>
            </a:r>
            <a:r>
              <a:rPr lang="en-CA" altLang="zh-CN" sz="2400" dirty="0" smtClean="0">
                <a:solidFill>
                  <a:schemeClr val="accent4">
                    <a:lumMod val="75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message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.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The data is often encrypted for added </a:t>
            </a:r>
            <a:r>
              <a:rPr lang="en-CA" altLang="zh-CN" sz="2400" dirty="0" smtClean="0">
                <a:solidFill>
                  <a:srgbClr val="0070C0"/>
                </a:solidFill>
                <a:latin typeface="Candara" panose="020E0502030303020204" charset="0"/>
                <a:cs typeface="Candara" panose="020E0502030303020204" charset="0"/>
              </a:rPr>
              <a:t>protection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.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A common use of steganography is </a:t>
            </a:r>
            <a:r>
              <a:rPr lang="en-CA" altLang="zh-CN" sz="2400" dirty="0" smtClean="0">
                <a:solidFill>
                  <a:srgbClr val="7030A0"/>
                </a:solidFill>
                <a:latin typeface="Candara" panose="020E0502030303020204" charset="0"/>
                <a:cs typeface="Candara" panose="020E0502030303020204" charset="0"/>
              </a:rPr>
              <a:t>watermarking</a:t>
            </a:r>
            <a:r>
              <a:rPr lang="en-CA" altLang="zh-CN" sz="2400" dirty="0" smtClean="0">
                <a:latin typeface="Candara" panose="020E0502030303020204" charset="0"/>
                <a:cs typeface="Candara" panose="020E0502030303020204" charset="0"/>
              </a:rPr>
              <a:t>.</a:t>
            </a:r>
            <a:endParaRPr lang="en-CA" altLang="zh-CN" sz="2400" dirty="0" smtClean="0">
              <a:latin typeface="Candara" panose="020E0502030303020204" charset="0"/>
              <a:cs typeface="Candara" panose="020E0502030303020204" charset="0"/>
            </a:endParaRPr>
          </a:p>
        </p:txBody>
      </p:sp>
      <p:pic>
        <p:nvPicPr>
          <p:cNvPr id="10" name="图片 9" descr="steganography-hide-secret-data-inside-image-audio-file-seconds.w1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0175" y="1993900"/>
            <a:ext cx="5186680" cy="31140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17410" y="5057140"/>
            <a:ext cx="41363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CA" altLang="zh-CN" sz="1000">
                <a:latin typeface="Candara" panose="020E0502030303020204" charset="0"/>
                <a:cs typeface="Candara" panose="020E0502030303020204" charset="0"/>
              </a:rPr>
              <a:t>[</a:t>
            </a:r>
            <a:r>
              <a:rPr lang="zh-CN" altLang="en-US" sz="1000">
                <a:latin typeface="Candara" panose="020E0502030303020204" charset="0"/>
                <a:cs typeface="Candara" panose="020E0502030303020204" charset="0"/>
              </a:rPr>
              <a:t>https://null-byte.wonderhowto.com/how-to/steganography-hide-secret-data-inside-image-audio-file-seconds-0180936/</a:t>
            </a:r>
            <a:r>
              <a:rPr lang="en-CA" altLang="zh-CN" sz="1000">
                <a:latin typeface="Candara" panose="020E0502030303020204" charset="0"/>
                <a:cs typeface="Candara" panose="020E0502030303020204" charset="0"/>
              </a:rPr>
              <a:t>]</a:t>
            </a:r>
            <a:endParaRPr lang="en-CA" altLang="zh-CN" sz="1000">
              <a:latin typeface="Candara" panose="020E0502030303020204" charset="0"/>
              <a:cs typeface="Candara" panose="020E050203030302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8525" y="198120"/>
            <a:ext cx="5450840" cy="7588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6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 Implementation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94410" y="1526540"/>
            <a:ext cx="6788150" cy="415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altLang="zh-CN" sz="2400" b="1" dirty="0">
                <a:latin typeface="Candara" panose="020E0502030303020204" charset="0"/>
                <a:cs typeface="Candara" panose="020E0502030303020204" charset="0"/>
              </a:rPr>
              <a:t>Demo (Symmetric Encryption):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b="1" dirty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Plaintext: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A short story of </a:t>
            </a:r>
            <a:r>
              <a:rPr lang="en-CA" altLang="zh-CN" sz="2400" dirty="0" err="1">
                <a:latin typeface="Candara" panose="020E0502030303020204" charset="0"/>
                <a:cs typeface="Candara" panose="020E0502030303020204" charset="0"/>
              </a:rPr>
              <a:t>O'Henry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: The gift of magi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b="1" dirty="0">
                <a:solidFill>
                  <a:srgbClr val="FF0000"/>
                </a:solidFill>
                <a:latin typeface="Candara" panose="020E0502030303020204" charset="0"/>
                <a:cs typeface="Candara" panose="020E0502030303020204" charset="0"/>
              </a:rPr>
              <a:t>Secret key: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An image of a cat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Numbers of the </a:t>
            </a:r>
            <a:r>
              <a:rPr lang="en-CA" altLang="zh-CN" sz="2400" dirty="0">
                <a:solidFill>
                  <a:schemeClr val="accent2">
                    <a:lumMod val="75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character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in plaintext: </a:t>
            </a:r>
            <a:r>
              <a:rPr lang="en-CA" altLang="zh-CN" sz="2400" dirty="0">
                <a:solidFill>
                  <a:schemeClr val="accent2">
                    <a:lumMod val="75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11208</a:t>
            </a:r>
            <a:endParaRPr lang="en-CA" altLang="zh-CN" sz="2400" dirty="0"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The </a:t>
            </a:r>
            <a:r>
              <a:rPr lang="en-CA" altLang="zh-CN" sz="2400" dirty="0">
                <a:solidFill>
                  <a:srgbClr val="7030A0"/>
                </a:solidFill>
                <a:latin typeface="Candara" panose="020E0502030303020204" charset="0"/>
                <a:cs typeface="Candara" panose="020E0502030303020204" charset="0"/>
              </a:rPr>
              <a:t>type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of the image: </a:t>
            </a:r>
            <a:r>
              <a:rPr lang="en-CA" altLang="zh-CN" sz="2400" dirty="0">
                <a:solidFill>
                  <a:srgbClr val="7030A0"/>
                </a:solidFill>
                <a:latin typeface="Candara" panose="020E0502030303020204" charset="0"/>
                <a:cs typeface="Candara" panose="020E0502030303020204" charset="0"/>
              </a:rPr>
              <a:t>uint8</a:t>
            </a:r>
            <a:endParaRPr lang="en-CA" altLang="zh-CN" sz="2400" dirty="0">
              <a:solidFill>
                <a:srgbClr val="7030A0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The </a:t>
            </a:r>
            <a:r>
              <a:rPr lang="en-CA" altLang="zh-CN" sz="2400" dirty="0">
                <a:solidFill>
                  <a:srgbClr val="00B0F0"/>
                </a:solidFill>
                <a:latin typeface="Candara" panose="020E0502030303020204" charset="0"/>
                <a:cs typeface="Candara" panose="020E0502030303020204" charset="0"/>
              </a:rPr>
              <a:t>shape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of the image: </a:t>
            </a:r>
            <a:r>
              <a:rPr lang="en-CA" altLang="zh-CN" sz="2400" dirty="0">
                <a:solidFill>
                  <a:srgbClr val="00B0F0"/>
                </a:solidFill>
                <a:latin typeface="Candara" panose="020E0502030303020204" charset="0"/>
                <a:cs typeface="Candara" panose="020E0502030303020204" charset="0"/>
              </a:rPr>
              <a:t>(4032, 3024, 3)</a:t>
            </a:r>
            <a:endParaRPr lang="en-CA" altLang="zh-CN" sz="2400" dirty="0">
              <a:solidFill>
                <a:srgbClr val="00B0F0"/>
              </a:solidFill>
              <a:latin typeface="Candara" panose="020E0502030303020204" charset="0"/>
              <a:cs typeface="Candara" panose="020E0502030303020204" charset="0"/>
            </a:endParaRPr>
          </a:p>
          <a:p>
            <a:pPr algn="l"/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The </a:t>
            </a:r>
            <a:r>
              <a:rPr lang="en-CA" altLang="zh-CN" sz="2400" dirty="0">
                <a:solidFill>
                  <a:schemeClr val="accent6">
                    <a:lumMod val="75000"/>
                  </a:schemeClr>
                </a:solidFill>
                <a:latin typeface="Candara" panose="020E0502030303020204" charset="0"/>
                <a:cs typeface="Candara" panose="020E0502030303020204" charset="0"/>
              </a:rPr>
              <a:t>size</a:t>
            </a:r>
            <a:r>
              <a:rPr lang="en-CA" altLang="zh-CN" sz="2400" dirty="0">
                <a:latin typeface="Candara" panose="020E0502030303020204" charset="0"/>
                <a:cs typeface="Candara" panose="020E0502030303020204" charset="0"/>
              </a:rPr>
              <a:t> of the image: </a:t>
            </a:r>
            <a:r>
              <a:rPr lang="en-CA" altLang="zh-CN" sz="2400" dirty="0">
                <a:solidFill>
                  <a:srgbClr val="00B050"/>
                </a:solidFill>
                <a:latin typeface="Candara" panose="020E0502030303020204" charset="0"/>
                <a:cs typeface="Candara" panose="020E0502030303020204" charset="0"/>
              </a:rPr>
              <a:t>36578304</a:t>
            </a:r>
            <a:endParaRPr lang="en-CA" altLang="zh-CN" sz="2400" dirty="0">
              <a:solidFill>
                <a:srgbClr val="00B050"/>
              </a:solidFill>
              <a:latin typeface="Candara" panose="020E0502030303020204" charset="0"/>
              <a:cs typeface="Candara" panose="020E0502030303020204" charset="0"/>
            </a:endParaRPr>
          </a:p>
        </p:txBody>
      </p:sp>
      <p:pic>
        <p:nvPicPr>
          <p:cNvPr id="5" name="图片 4" descr="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1775" y="3824605"/>
            <a:ext cx="1797685" cy="2402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790" y="1280795"/>
            <a:ext cx="3255645" cy="220599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4885690" y="3255010"/>
            <a:ext cx="2858135" cy="727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7033895" y="1859280"/>
            <a:ext cx="1124585" cy="6515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8525" y="198120"/>
            <a:ext cx="5450840" cy="75882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6</a:t>
            </a:r>
            <a:r>
              <a:rPr lang="en-CA"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  <a:sym typeface="+mn-ea"/>
              </a:rPr>
              <a:t> Implementation</a:t>
            </a:r>
            <a:endParaRPr lang="en-CA" altLang="en-US" sz="4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18920" y="1398905"/>
            <a:ext cx="4301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sz="2400">
                <a:latin typeface="Candara" panose="020E0502030303020204" charset="0"/>
                <a:cs typeface="Candara" panose="020E0502030303020204" charset="0"/>
              </a:rPr>
              <a:t>Structure: Symmetric Encrytopn</a:t>
            </a:r>
            <a:endParaRPr lang="en-CA" altLang="zh-CN" sz="2400">
              <a:latin typeface="Candara" panose="020E0502030303020204" charset="0"/>
              <a:cs typeface="Candara" panose="020E0502030303020204" charset="0"/>
            </a:endParaRPr>
          </a:p>
        </p:txBody>
      </p:sp>
      <p:pic>
        <p:nvPicPr>
          <p:cNvPr id="4" name="图片 3" descr="Symmetric-Encryption"/>
          <p:cNvPicPr>
            <a:picLocks noChangeAspect="1"/>
          </p:cNvPicPr>
          <p:nvPr/>
        </p:nvPicPr>
        <p:blipFill>
          <a:blip r:embed="rId1"/>
          <a:srcRect t="13563" r="-1516"/>
          <a:stretch>
            <a:fillRect/>
          </a:stretch>
        </p:blipFill>
        <p:spPr>
          <a:xfrm>
            <a:off x="996950" y="1944370"/>
            <a:ext cx="9480550" cy="4411980"/>
          </a:xfrm>
          <a:prstGeom prst="rect">
            <a:avLst/>
          </a:prstGeom>
        </p:spPr>
      </p:pic>
      <p:pic>
        <p:nvPicPr>
          <p:cNvPr id="7" name="图片 6" descr="c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525" y="2053590"/>
            <a:ext cx="812800" cy="1085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285" y="3672205"/>
            <a:ext cx="1605280" cy="2115185"/>
          </a:xfrm>
          <a:prstGeom prst="rect">
            <a:avLst/>
          </a:prstGeom>
        </p:spPr>
      </p:pic>
      <p:pic>
        <p:nvPicPr>
          <p:cNvPr id="14" name="图片 13" descr="c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380" y="2738755"/>
            <a:ext cx="812800" cy="1085850"/>
          </a:xfrm>
          <a:prstGeom prst="rect">
            <a:avLst/>
          </a:prstGeom>
        </p:spPr>
      </p:pic>
      <p:pic>
        <p:nvPicPr>
          <p:cNvPr id="15" name="图片 14" descr="c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2679065"/>
            <a:ext cx="812800" cy="1085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28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8.xml><?xml version="1.0" encoding="utf-8"?>
<p:tagLst xmlns:p="http://schemas.openxmlformats.org/presentationml/2006/main">
  <p:tag name="KSO_WM_DOC_GUID" val="{68606670-fb15-418e-84f8-264f2fe7726a}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28"/>
</p:tagLst>
</file>

<file path=ppt/tags/tag3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TEMPLATE_THUMBS_INDEX" val="1、5、6、7、11、12、18、19、26、29、35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1"/>
  <p:tag name="KSO_WM_SLIDE_INDEX" val="1"/>
  <p:tag name="KSO_WM_SLIDE_ITEM_CNT" val="0"/>
  <p:tag name="KSO_WM_SLIDE_TYPE" val="title"/>
  <p:tag name="KSO_WM_TEMPLATE_THUMBS_INDEX" val="1、5、6、7、11、12、18、19、26、29、35"/>
  <p:tag name="KSO_WM_BEAUTIFY_FLAG" val="#wm#"/>
  <p:tag name="KSO_WM_SLIDE_MODEL_TYPE" val="cover"/>
</p:tagLst>
</file>

<file path=ppt/tags/tag5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6"/>
  <p:tag name="KSO_WM_SLIDE_INDEX" val="6"/>
  <p:tag name="KSO_WM_SLIDE_ITEM_CNT" val="0"/>
  <p:tag name="KSO_WM_SLIDE_TYPE" val="contents"/>
  <p:tag name="KSO_WM_BEAUTIFY_FLAG" val="#wm#"/>
</p:tagLst>
</file>

<file path=ppt/tags/tag6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9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2347</Words>
  <Application>WPS 演示</Application>
  <PresentationFormat>Widescreen</PresentationFormat>
  <Paragraphs>185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SimSun</vt:lpstr>
      <vt:lpstr>Wingdings</vt:lpstr>
      <vt:lpstr>SimHei</vt:lpstr>
      <vt:lpstr>Calibri Light</vt:lpstr>
      <vt:lpstr>Microsoft YaHei</vt:lpstr>
      <vt:lpstr>Open Sans Light</vt:lpstr>
      <vt:lpstr>ESRI AMFM Electric</vt:lpstr>
      <vt:lpstr>Candara</vt:lpstr>
      <vt:lpstr>Times New Roman</vt:lpstr>
      <vt:lpstr>Calibri</vt:lpstr>
      <vt:lpstr>Arial Unicode MS</vt:lpstr>
      <vt:lpstr>1_Office 主题</vt:lpstr>
      <vt:lpstr>Computer Forensics with Image Processing and Steganography </vt:lpstr>
      <vt:lpstr>PowerPoint 演示文稿</vt:lpstr>
      <vt:lpstr>1 Introduction</vt:lpstr>
      <vt:lpstr>2 Background</vt:lpstr>
      <vt:lpstr>3 Computer Forensics</vt:lpstr>
      <vt:lpstr>4 Image Processing </vt:lpstr>
      <vt:lpstr>5 Steganography</vt:lpstr>
      <vt:lpstr>6 Implementation</vt:lpstr>
      <vt:lpstr>6 Implementation</vt:lpstr>
      <vt:lpstr>6 Implementation</vt:lpstr>
      <vt:lpstr>6 Implementation</vt:lpstr>
      <vt:lpstr>6 Implementation</vt:lpstr>
      <vt:lpstr>6 Implementation</vt:lpstr>
      <vt:lpstr>7 Conclusion &amp; Future Research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Forensics with Image Processing and Steganography</dc:title>
  <dc:creator>CHAO ZHANG</dc:creator>
  <cp:lastModifiedBy>Chao</cp:lastModifiedBy>
  <cp:revision>56</cp:revision>
  <dcterms:created xsi:type="dcterms:W3CDTF">2018-12-05T16:46:00Z</dcterms:created>
  <dcterms:modified xsi:type="dcterms:W3CDTF">2019-03-29T22:07:49Z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